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74" r:id="rId4"/>
    <p:sldId id="259" r:id="rId5"/>
    <p:sldId id="260" r:id="rId6"/>
    <p:sldId id="261" r:id="rId7"/>
    <p:sldId id="268" r:id="rId8"/>
    <p:sldId id="267" r:id="rId9"/>
    <p:sldId id="272" r:id="rId10"/>
    <p:sldId id="264" r:id="rId11"/>
    <p:sldId id="266" r:id="rId12"/>
    <p:sldId id="269" r:id="rId13"/>
    <p:sldId id="270" r:id="rId14"/>
    <p:sldId id="271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6CDD61-57D1-48C5-BF77-7EF49EA8DE06}" type="doc">
      <dgm:prSet loTypeId="urn:microsoft.com/office/officeart/2005/8/layout/cycle3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41DBC1-3CEB-475A-B1B7-CE61E9D2E562}">
      <dgm:prSet phldrT="[Text]"/>
      <dgm:spPr/>
      <dgm:t>
        <a:bodyPr/>
        <a:lstStyle/>
        <a:p>
          <a:r>
            <a:rPr lang="en-US" dirty="0" smtClean="0"/>
            <a:t>Model (bar parameters, dust…)</a:t>
          </a:r>
          <a:endParaRPr lang="en-US" dirty="0"/>
        </a:p>
      </dgm:t>
    </dgm:pt>
    <dgm:pt modelId="{F9FF5CA0-FF8D-407E-B4F9-1ED9CD1A9992}" type="parTrans" cxnId="{367F3056-A3C2-4AB1-9D87-CCF39AA4C92F}">
      <dgm:prSet/>
      <dgm:spPr/>
      <dgm:t>
        <a:bodyPr/>
        <a:lstStyle/>
        <a:p>
          <a:endParaRPr lang="en-US"/>
        </a:p>
      </dgm:t>
    </dgm:pt>
    <dgm:pt modelId="{330F835D-E757-4C3E-B33B-1AE55C5BF73D}" type="sibTrans" cxnId="{367F3056-A3C2-4AB1-9D87-CCF39AA4C92F}">
      <dgm:prSet/>
      <dgm:spPr/>
      <dgm:t>
        <a:bodyPr/>
        <a:lstStyle/>
        <a:p>
          <a:endParaRPr lang="en-US"/>
        </a:p>
      </dgm:t>
    </dgm:pt>
    <dgm:pt modelId="{70DEE3EB-E0F0-4E11-A792-B0C4B8FA8433}">
      <dgm:prSet phldrT="[Text]" custT="1"/>
      <dgm:spPr/>
      <dgm:t>
        <a:bodyPr/>
        <a:lstStyle/>
        <a:p>
          <a:r>
            <a:rPr lang="en-US" sz="2400" dirty="0" smtClean="0"/>
            <a:t>Synthetic Observation (CM diagram, optical depth, </a:t>
          </a:r>
          <a:r>
            <a:rPr lang="en-US" sz="2400" dirty="0" err="1" smtClean="0"/>
            <a:t>t</a:t>
          </a:r>
          <a:r>
            <a:rPr lang="en-US" sz="1600" dirty="0" err="1" smtClean="0"/>
            <a:t>E</a:t>
          </a:r>
          <a:r>
            <a:rPr lang="en-US" sz="2400" dirty="0" smtClean="0"/>
            <a:t> distribution)</a:t>
          </a:r>
          <a:endParaRPr lang="en-US" sz="2400" dirty="0"/>
        </a:p>
      </dgm:t>
    </dgm:pt>
    <dgm:pt modelId="{9CD17EE7-A237-457D-9ED6-2A575F08D8D8}" type="parTrans" cxnId="{7DE6C95B-4751-4FB5-ACF4-0789A715F068}">
      <dgm:prSet/>
      <dgm:spPr/>
      <dgm:t>
        <a:bodyPr/>
        <a:lstStyle/>
        <a:p>
          <a:endParaRPr lang="en-US"/>
        </a:p>
      </dgm:t>
    </dgm:pt>
    <dgm:pt modelId="{5FF4AD2F-FE0F-48BC-A21C-D83279A0EC15}" type="sibTrans" cxnId="{7DE6C95B-4751-4FB5-ACF4-0789A715F068}">
      <dgm:prSet/>
      <dgm:spPr/>
      <dgm:t>
        <a:bodyPr/>
        <a:lstStyle/>
        <a:p>
          <a:endParaRPr lang="en-US"/>
        </a:p>
      </dgm:t>
    </dgm:pt>
    <dgm:pt modelId="{BE9CD6C5-98A1-4CDC-AE79-1CB1A2AFEA01}">
      <dgm:prSet phldrT="[Text]"/>
      <dgm:spPr/>
      <dgm:t>
        <a:bodyPr/>
        <a:lstStyle/>
        <a:p>
          <a:r>
            <a:rPr lang="en-US" dirty="0" smtClean="0"/>
            <a:t>Comparison with EROS observations</a:t>
          </a:r>
          <a:br>
            <a:rPr lang="en-US" dirty="0" smtClean="0"/>
          </a:br>
          <a:r>
            <a:rPr lang="en-US" dirty="0" smtClean="0"/>
            <a:t>Fit model parameters</a:t>
          </a:r>
          <a:endParaRPr lang="en-US" dirty="0"/>
        </a:p>
      </dgm:t>
    </dgm:pt>
    <dgm:pt modelId="{C2FC21F6-F3BC-46B9-8C4F-F9512ECEF64F}" type="parTrans" cxnId="{4A34DAE4-5EC1-46D9-9D4C-8BBC98C22317}">
      <dgm:prSet/>
      <dgm:spPr/>
      <dgm:t>
        <a:bodyPr/>
        <a:lstStyle/>
        <a:p>
          <a:endParaRPr lang="en-US"/>
        </a:p>
      </dgm:t>
    </dgm:pt>
    <dgm:pt modelId="{CAC01D71-84DD-47A0-8CB5-F2A112D35D43}" type="sibTrans" cxnId="{4A34DAE4-5EC1-46D9-9D4C-8BBC98C22317}">
      <dgm:prSet/>
      <dgm:spPr/>
      <dgm:t>
        <a:bodyPr/>
        <a:lstStyle/>
        <a:p>
          <a:endParaRPr lang="en-US"/>
        </a:p>
      </dgm:t>
    </dgm:pt>
    <dgm:pt modelId="{8B8D1AF1-1D99-49AC-AA96-502D7DB85B3F}" type="pres">
      <dgm:prSet presAssocID="{196CDD61-57D1-48C5-BF77-7EF49EA8DE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617AEC-2718-47DE-BE3A-B9B105A53AD7}" type="pres">
      <dgm:prSet presAssocID="{196CDD61-57D1-48C5-BF77-7EF49EA8DE06}" presName="cycle" presStyleCnt="0"/>
      <dgm:spPr/>
    </dgm:pt>
    <dgm:pt modelId="{8D61FE50-3ADC-4B29-9C19-9072B3233BB8}" type="pres">
      <dgm:prSet presAssocID="{6341DBC1-3CEB-475A-B1B7-CE61E9D2E562}" presName="nodeFirs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299530-E043-4440-B9F3-01538667FE73}" type="pres">
      <dgm:prSet presAssocID="{330F835D-E757-4C3E-B33B-1AE55C5BF73D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DFA04E3F-111E-4D50-83A4-77ED6F018441}" type="pres">
      <dgm:prSet presAssocID="{70DEE3EB-E0F0-4E11-A792-B0C4B8FA8433}" presName="nodeFollowingNodes" presStyleLbl="node1" presStyleIdx="1" presStyleCnt="3" custRadScaleRad="114466" custRadScaleInc="-275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B1D984-980F-4506-8D42-CAB7D0A017A0}" type="pres">
      <dgm:prSet presAssocID="{BE9CD6C5-98A1-4CDC-AE79-1CB1A2AFEA01}" presName="nodeFollowingNodes" presStyleLbl="node1" presStyleIdx="2" presStyleCnt="3" custRadScaleRad="93833" custRadScaleInc="232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7F3056-A3C2-4AB1-9D87-CCF39AA4C92F}" srcId="{196CDD61-57D1-48C5-BF77-7EF49EA8DE06}" destId="{6341DBC1-3CEB-475A-B1B7-CE61E9D2E562}" srcOrd="0" destOrd="0" parTransId="{F9FF5CA0-FF8D-407E-B4F9-1ED9CD1A9992}" sibTransId="{330F835D-E757-4C3E-B33B-1AE55C5BF73D}"/>
    <dgm:cxn modelId="{13D1DBC3-31C5-4F1B-90A6-5A71F07A7886}" type="presOf" srcId="{196CDD61-57D1-48C5-BF77-7EF49EA8DE06}" destId="{8B8D1AF1-1D99-49AC-AA96-502D7DB85B3F}" srcOrd="0" destOrd="0" presId="urn:microsoft.com/office/officeart/2005/8/layout/cycle3"/>
    <dgm:cxn modelId="{1309467D-E7EA-4ED3-BA0F-7B4B2B0959E1}" type="presOf" srcId="{330F835D-E757-4C3E-B33B-1AE55C5BF73D}" destId="{50299530-E043-4440-B9F3-01538667FE73}" srcOrd="0" destOrd="0" presId="urn:microsoft.com/office/officeart/2005/8/layout/cycle3"/>
    <dgm:cxn modelId="{8229FA62-467A-4256-84AD-DED7F0733DBB}" type="presOf" srcId="{70DEE3EB-E0F0-4E11-A792-B0C4B8FA8433}" destId="{DFA04E3F-111E-4D50-83A4-77ED6F018441}" srcOrd="0" destOrd="0" presId="urn:microsoft.com/office/officeart/2005/8/layout/cycle3"/>
    <dgm:cxn modelId="{576822A7-F2B9-48E8-A3F4-5A39C199F870}" type="presOf" srcId="{BE9CD6C5-98A1-4CDC-AE79-1CB1A2AFEA01}" destId="{D5B1D984-980F-4506-8D42-CAB7D0A017A0}" srcOrd="0" destOrd="0" presId="urn:microsoft.com/office/officeart/2005/8/layout/cycle3"/>
    <dgm:cxn modelId="{4A34DAE4-5EC1-46D9-9D4C-8BBC98C22317}" srcId="{196CDD61-57D1-48C5-BF77-7EF49EA8DE06}" destId="{BE9CD6C5-98A1-4CDC-AE79-1CB1A2AFEA01}" srcOrd="2" destOrd="0" parTransId="{C2FC21F6-F3BC-46B9-8C4F-F9512ECEF64F}" sibTransId="{CAC01D71-84DD-47A0-8CB5-F2A112D35D43}"/>
    <dgm:cxn modelId="{BFF51FC7-BDF9-4C46-BCE8-BA4D05E14A40}" type="presOf" srcId="{6341DBC1-3CEB-475A-B1B7-CE61E9D2E562}" destId="{8D61FE50-3ADC-4B29-9C19-9072B3233BB8}" srcOrd="0" destOrd="0" presId="urn:microsoft.com/office/officeart/2005/8/layout/cycle3"/>
    <dgm:cxn modelId="{7DE6C95B-4751-4FB5-ACF4-0789A715F068}" srcId="{196CDD61-57D1-48C5-BF77-7EF49EA8DE06}" destId="{70DEE3EB-E0F0-4E11-A792-B0C4B8FA8433}" srcOrd="1" destOrd="0" parTransId="{9CD17EE7-A237-457D-9ED6-2A575F08D8D8}" sibTransId="{5FF4AD2F-FE0F-48BC-A21C-D83279A0EC15}"/>
    <dgm:cxn modelId="{48D30629-A607-49D1-86CE-8451702D8376}" type="presParOf" srcId="{8B8D1AF1-1D99-49AC-AA96-502D7DB85B3F}" destId="{1D617AEC-2718-47DE-BE3A-B9B105A53AD7}" srcOrd="0" destOrd="0" presId="urn:microsoft.com/office/officeart/2005/8/layout/cycle3"/>
    <dgm:cxn modelId="{ADEEEC4B-22FF-419D-BBE5-27E58C9E19E6}" type="presParOf" srcId="{1D617AEC-2718-47DE-BE3A-B9B105A53AD7}" destId="{8D61FE50-3ADC-4B29-9C19-9072B3233BB8}" srcOrd="0" destOrd="0" presId="urn:microsoft.com/office/officeart/2005/8/layout/cycle3"/>
    <dgm:cxn modelId="{3268CF9F-144B-449E-B4B3-DE6416062848}" type="presParOf" srcId="{1D617AEC-2718-47DE-BE3A-B9B105A53AD7}" destId="{50299530-E043-4440-B9F3-01538667FE73}" srcOrd="1" destOrd="0" presId="urn:microsoft.com/office/officeart/2005/8/layout/cycle3"/>
    <dgm:cxn modelId="{6FA85B17-DE20-46F0-BF65-361FAD174D07}" type="presParOf" srcId="{1D617AEC-2718-47DE-BE3A-B9B105A53AD7}" destId="{DFA04E3F-111E-4D50-83A4-77ED6F018441}" srcOrd="2" destOrd="0" presId="urn:microsoft.com/office/officeart/2005/8/layout/cycle3"/>
    <dgm:cxn modelId="{5B916282-905A-4997-8D8B-7A60EA817D5E}" type="presParOf" srcId="{1D617AEC-2718-47DE-BE3A-B9B105A53AD7}" destId="{D5B1D984-980F-4506-8D42-CAB7D0A017A0}" srcOrd="3" destOrd="0" presId="urn:microsoft.com/office/officeart/2005/8/layout/cycle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F964C-A99B-452A-AC1F-E6F7813D02B7}" type="datetimeFigureOut">
              <a:rPr lang="en-US" smtClean="0"/>
              <a:pPr/>
              <a:t>9/4/2008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4ABBB-80A0-4214-87D8-7C925E5CF1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2836A-F75C-4090-B865-8D04BB3F2C74}" type="datetimeFigureOut">
              <a:rPr lang="en-US" smtClean="0"/>
              <a:pPr/>
              <a:t>9/4/2008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5F624-DD54-4766-97E3-F4C4A97A35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B5F624-DD54-4766-97E3-F4C4A97A359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B5F624-DD54-4766-97E3-F4C4A97A359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B5F624-DD54-4766-97E3-F4C4A97A359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562A-F778-45C3-BA3D-ED90028121C5}" type="datetime1">
              <a:rPr lang="en-US" smtClean="0"/>
              <a:pPr/>
              <a:t>9/4/2008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13th Gravitational Microlensing Workshop-January 2009 -Paris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36F7F-390B-4644-91DD-DECC3CC4C0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8BEB-C00A-4A4C-BABD-4C46A9AC733B}" type="datetime1">
              <a:rPr lang="en-US" smtClean="0"/>
              <a:pPr/>
              <a:t>9/4/2008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13th Gravitational Microlensing Workshop-January 2009 -Paris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36F7F-390B-4644-91DD-DECC3CC4C0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3D575-4DCA-431E-A57D-7914AFD611FD}" type="datetime1">
              <a:rPr lang="en-US" smtClean="0"/>
              <a:pPr/>
              <a:t>9/4/2008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 smtClean="0"/>
              <a:t>13th Gravitational Microlensing Workshop-January 2009 -Paris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36F7F-390B-4644-91DD-DECC3CC4C0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DD53-DF34-4E10-8C21-471B3181DF27}" type="datetime1">
              <a:rPr lang="en-US" smtClean="0"/>
              <a:pPr/>
              <a:t>9/4/2008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13th Gravitational Microlensing Workshop-January 2009 -Paris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36F7F-390B-4644-91DD-DECC3CC4C0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DC447-39CE-494A-B5F6-62D38F966CCB}" type="datetime1">
              <a:rPr lang="en-US" smtClean="0"/>
              <a:pPr/>
              <a:t>9/4/2008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13th Gravitational Microlensing Workshop-January 2009 -Paris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36F7F-390B-4644-91DD-DECC3CC4C0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FAD2-56A7-4AB8-8847-1A0CFC986723}" type="datetime1">
              <a:rPr lang="en-US" smtClean="0"/>
              <a:pPr/>
              <a:t>9/4/2008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13th Gravitational Microlensing Workshop-January 2009 -Paris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36F7F-390B-4644-91DD-DECC3CC4C0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29B1-60CC-4E8F-81D9-12AF78C6190E}" type="datetime1">
              <a:rPr lang="en-US" smtClean="0"/>
              <a:pPr/>
              <a:t>9/4/2008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13th Gravitational Microlensing Workshop-January 2009 -Paris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36F7F-390B-4644-91DD-DECC3CC4C0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8B4B-257E-4BCE-A3D5-7F6B6E08D99D}" type="datetime1">
              <a:rPr lang="en-US" smtClean="0"/>
              <a:pPr/>
              <a:t>9/4/2008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13th Gravitational Microlensing Workshop-January 2009 -Paris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36F7F-390B-4644-91DD-DECC3CC4C0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8A375-EC43-44E3-A2DD-81510B533CD5}" type="datetime1">
              <a:rPr lang="en-US" smtClean="0"/>
              <a:pPr/>
              <a:t>9/4/2008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13th Gravitational Microlensing Workshop-January 2009 -Paris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36F7F-390B-4644-91DD-DECC3CC4C0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C4DFB-1C99-4DA3-B96A-D2560F620C16}" type="datetime1">
              <a:rPr lang="en-US" smtClean="0"/>
              <a:pPr/>
              <a:t>9/4/2008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13th Gravitational Microlensing Workshop-January 2009 -Paris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36F7F-390B-4644-91DD-DECC3CC4C0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9613C6B-F5D2-41BE-A19B-FD205C179E06}" type="datetime1">
              <a:rPr lang="en-US" smtClean="0"/>
              <a:pPr/>
              <a:t>9/4/2008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13th Gravitational Microlensing Workshop-January 2009 -Paris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4436F7F-390B-4644-91DD-DECC3CC4C0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384735F-1B9D-4479-99AF-AD1A60D96DFA}" type="datetime1">
              <a:rPr lang="en-US" smtClean="0"/>
              <a:pPr/>
              <a:t>9/4/2008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 smtClean="0"/>
              <a:t>13th Gravitational Microlensing Workshop-January 2009 -Paris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4436F7F-390B-4644-91DD-DECC3CC4C0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hyperlink" Target="http://arxiv.org/abs/0901.1325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Interpretation of EROS Microlensing Data toward Spiral Arms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2004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Sohrab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Rahvar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b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Sharif University of Technology</a:t>
            </a:r>
            <a:b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Marc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Moniez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LAL-CNRS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13th Gravitational Microlensing Workshop-January 2009 -Paris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600200"/>
            <a:ext cx="391627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5638800"/>
            <a:ext cx="27432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Debiased</a:t>
            </a:r>
            <a:r>
              <a:rPr lang="en-US" dirty="0" smtClean="0"/>
              <a:t> local CM distribution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90800" y="6583680"/>
            <a:ext cx="5507719" cy="274320"/>
          </a:xfrm>
        </p:spPr>
        <p:txBody>
          <a:bodyPr/>
          <a:lstStyle/>
          <a:p>
            <a:r>
              <a:rPr lang="en-US" smtClean="0"/>
              <a:t>13th Gravitational Microlensing Workshop-January 2009 -Paris</a:t>
            </a:r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419600" y="2895600"/>
            <a:ext cx="2667000" cy="22860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2400" y="2057400"/>
            <a:ext cx="2514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Distribution of stars in </a:t>
            </a:r>
            <a:r>
              <a:rPr lang="en-US" dirty="0" err="1" smtClean="0"/>
              <a:t>Hipparcos</a:t>
            </a:r>
            <a:r>
              <a:rPr lang="en-US" dirty="0"/>
              <a:t> </a:t>
            </a:r>
            <a:r>
              <a:rPr lang="en-US" dirty="0" smtClean="0"/>
              <a:t>complete until </a:t>
            </a:r>
            <a:r>
              <a:rPr lang="en-US" dirty="0" err="1" smtClean="0"/>
              <a:t>mv</a:t>
            </a:r>
            <a:r>
              <a:rPr lang="en-US" dirty="0" smtClean="0"/>
              <a:t>&lt;7.5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Distribution after </a:t>
            </a:r>
            <a:r>
              <a:rPr lang="en-US" dirty="0" err="1" smtClean="0"/>
              <a:t>debiasing</a:t>
            </a:r>
            <a:r>
              <a:rPr lang="en-US" dirty="0" smtClean="0"/>
              <a:t>  and extrapolation.</a:t>
            </a:r>
            <a:endParaRPr lang="en-US" dirty="0"/>
          </a:p>
          <a:p>
            <a:r>
              <a:rPr lang="en-US" dirty="0" smtClean="0"/>
              <a:t>Color extrapolated from the color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mag</a:t>
            </a:r>
            <a:r>
              <a:rPr lang="en-US" dirty="0" smtClean="0"/>
              <a:t> relation for faint stars: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5638800"/>
            <a:ext cx="26574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Straight Connector 18"/>
          <p:cNvCxnSpPr/>
          <p:nvPr/>
        </p:nvCxnSpPr>
        <p:spPr>
          <a:xfrm rot="5400000" flipH="1" flipV="1">
            <a:off x="6020594" y="2818606"/>
            <a:ext cx="15240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6477794" y="2818606"/>
            <a:ext cx="1523206" cy="7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495800" y="2438400"/>
            <a:ext cx="1676400" cy="7620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819400" y="21336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Hipparcos</a:t>
            </a:r>
            <a:r>
              <a:rPr lang="en-US" dirty="0" smtClean="0"/>
              <a:t> complete until 50 pc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819400" y="28194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Hipparcos</a:t>
            </a:r>
            <a:r>
              <a:rPr lang="en-US" dirty="0" smtClean="0"/>
              <a:t> complete until d(completion)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819400" y="37338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 enough faint  stars around sun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334000" y="16764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Hipparcos</a:t>
            </a:r>
            <a:r>
              <a:rPr lang="en-US" dirty="0" smtClean="0"/>
              <a:t> stars within &lt; 50 pc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334000" y="39624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Debiased</a:t>
            </a:r>
            <a:r>
              <a:rPr lang="en-US" dirty="0" smtClean="0"/>
              <a:t> local density of stars</a:t>
            </a:r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 rot="5400000" flipH="1" flipV="1">
            <a:off x="6020594" y="5104606"/>
            <a:ext cx="15240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 flipH="1" flipV="1">
            <a:off x="6477794" y="5104606"/>
            <a:ext cx="1523206" cy="7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4724400" y="3429000"/>
            <a:ext cx="3048000" cy="53340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4495800" y="5410200"/>
            <a:ext cx="3048000" cy="228600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895600" y="48768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Debiasing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Extrapolation </a:t>
            </a:r>
            <a:endParaRPr lang="en-US" dirty="0"/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4191000" y="4800600"/>
            <a:ext cx="2819400" cy="228600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Detection 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124200"/>
            <a:ext cx="4876800" cy="1828800"/>
          </a:xfrm>
        </p:spPr>
        <p:txBody>
          <a:bodyPr>
            <a:noAutofit/>
          </a:bodyPr>
          <a:lstStyle/>
          <a:p>
            <a:pPr marL="633222" indent="-514350">
              <a:buNone/>
            </a:pPr>
            <a:r>
              <a:rPr lang="en-US" sz="2400" b="1" dirty="0" smtClean="0"/>
              <a:t>From the local CM diagram to the EROS observed catalog</a:t>
            </a:r>
          </a:p>
          <a:p>
            <a:pPr marL="633222" indent="-514350">
              <a:buNone/>
            </a:pPr>
            <a:r>
              <a:rPr lang="en-US" sz="2000" dirty="0" smtClean="0"/>
              <a:t>Detection efficiency of EROS as a function of B(EROS) from HST images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13th Gravitational Microlensing Workshop-January 2009 -Paris</a:t>
            </a:r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2209800"/>
            <a:ext cx="3638550" cy="396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2209800"/>
            <a:ext cx="3716199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Synthesized CMD toward </a:t>
            </a:r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sct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13th Gravitational Microlensing Workshop-January 2009 -Paris</a:t>
            </a:r>
            <a:endParaRPr lang="en-US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81000" y="2057400"/>
            <a:ext cx="375869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638800" y="5410200"/>
          <a:ext cx="2514600" cy="950390"/>
        </p:xfrm>
        <a:graphic>
          <a:graphicData uri="http://schemas.openxmlformats.org/presentationml/2006/ole">
            <p:oleObj spid="_x0000_s6151" name="Equation" r:id="rId6" imgW="1168200" imgH="660240" progId="Equation.3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0" y="1447800"/>
            <a:ext cx="60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04800" y="4724400"/>
            <a:ext cx="3048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191000" y="1459468"/>
            <a:ext cx="45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09600" y="1752600"/>
            <a:ext cx="3200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EROS catalog 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562600" y="17526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Synthetic Catalog</a:t>
            </a:r>
            <a:endParaRPr lang="en-US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Depth predictions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75191"/>
            <a:ext cx="8153400" cy="11204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Integrated along the line of sight &amp; averaged on EROS catalog (Catalog optical depth)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13th Gravitational Microlensing Workshop-January 2009 -Paris</a:t>
            </a:r>
            <a:endParaRPr lang="en-US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743200"/>
            <a:ext cx="6419681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705600" y="2971800"/>
            <a:ext cx="762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8000" y="4114800"/>
            <a:ext cx="914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5181600"/>
            <a:ext cx="4800600" cy="943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724400"/>
            <a:ext cx="128016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371600" y="4267200"/>
            <a:ext cx="1371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05000" y="60198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 pitchFamily="18" charset="0"/>
              </a:rPr>
              <a:t> </a:t>
            </a:r>
            <a:r>
              <a:rPr lang="en-US" i="1" dirty="0" err="1" smtClean="0">
                <a:latin typeface="Times" pitchFamily="18" charset="0"/>
              </a:rPr>
              <a:t>S</a:t>
            </a:r>
            <a:r>
              <a:rPr lang="en-US" sz="1200" i="1" dirty="0" err="1" smtClean="0">
                <a:latin typeface="Times" pitchFamily="18" charset="0"/>
              </a:rPr>
              <a:t>model</a:t>
            </a:r>
            <a:r>
              <a:rPr lang="en-US" sz="1200" dirty="0" smtClean="0">
                <a:latin typeface="Times" pitchFamily="18" charset="0"/>
              </a:rPr>
              <a:t>   </a:t>
            </a:r>
            <a:r>
              <a:rPr lang="en-US" dirty="0" smtClean="0">
                <a:latin typeface="Times" pitchFamily="18" charset="0"/>
              </a:rPr>
              <a:t>is the simulated  stellar density</a:t>
            </a:r>
            <a:r>
              <a:rPr lang="en-US" sz="1200" dirty="0" smtClean="0">
                <a:latin typeface="Times" pitchFamily="18" charset="0"/>
              </a:rPr>
              <a:t> </a:t>
            </a:r>
            <a:endParaRPr lang="en-US" dirty="0">
              <a:latin typeface="Times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Fitting model with EROS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13th Gravitational Microlensing Workshop-January 2009 -Paris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800" y="33528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Expresses the difference between the model and the observations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0" y="39624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Here we choose </a:t>
            </a:r>
            <a:r>
              <a:rPr lang="en-US" dirty="0" smtClean="0"/>
              <a:t> </a:t>
            </a:r>
            <a:r>
              <a:rPr lang="en-US" dirty="0" smtClean="0"/>
              <a:t>to fit                         </a:t>
            </a:r>
            <a:r>
              <a:rPr lang="en-US" dirty="0" smtClean="0"/>
              <a:t> and we found the best agreement </a:t>
            </a:r>
          </a:p>
          <a:p>
            <a:endParaRPr lang="en-US" dirty="0" smtClean="0"/>
          </a:p>
          <a:p>
            <a:r>
              <a:rPr lang="en-US" dirty="0" smtClean="0"/>
              <a:t>between data and model with f ~ 6 % (to be finalized)</a:t>
            </a:r>
            <a:endParaRPr lang="en-US" dirty="0"/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3200400" y="3733800"/>
          <a:ext cx="990600" cy="859457"/>
        </p:xfrm>
        <a:graphic>
          <a:graphicData uri="http://schemas.openxmlformats.org/presentationml/2006/ole">
            <p:oleObj spid="_x0000_s8196" name="Equation" r:id="rId3" imgW="520560" imgH="419040" progId="Equation.3">
              <p:embed/>
            </p:oleObj>
          </a:graphicData>
        </a:graphic>
      </p:graphicFrame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676400"/>
            <a:ext cx="7162799" cy="1652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Perspectives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- </a:t>
            </a:r>
            <a:r>
              <a:rPr lang="en-US" dirty="0" smtClean="0"/>
              <a:t>Consider simulated </a:t>
            </a:r>
            <a:r>
              <a:rPr lang="en-US" dirty="0" smtClean="0"/>
              <a:t>and observed </a:t>
            </a:r>
            <a:r>
              <a:rPr lang="en-US" dirty="0" err="1" smtClean="0"/>
              <a:t>mag</a:t>
            </a:r>
            <a:r>
              <a:rPr lang="en-US" dirty="0" smtClean="0"/>
              <a:t> and color </a:t>
            </a:r>
            <a:r>
              <a:rPr lang="en-US" dirty="0" smtClean="0"/>
              <a:t>distributions (not only average values) in the fit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- </a:t>
            </a:r>
            <a:r>
              <a:rPr lang="en-US" dirty="0" smtClean="0"/>
              <a:t>Also consider simulated </a:t>
            </a:r>
            <a:r>
              <a:rPr lang="en-US" dirty="0" smtClean="0"/>
              <a:t>and observed </a:t>
            </a:r>
            <a:r>
              <a:rPr lang="en-US" dirty="0" err="1" smtClean="0"/>
              <a:t>t</a:t>
            </a:r>
            <a:r>
              <a:rPr lang="en-US" sz="2000" dirty="0" err="1" smtClean="0"/>
              <a:t>E</a:t>
            </a:r>
            <a:r>
              <a:rPr lang="en-US" sz="2000" dirty="0" smtClean="0"/>
              <a:t> </a:t>
            </a:r>
            <a:r>
              <a:rPr lang="en-US" dirty="0" smtClean="0"/>
              <a:t>distributions</a:t>
            </a:r>
          </a:p>
          <a:p>
            <a:pPr>
              <a:buNone/>
            </a:pPr>
            <a:r>
              <a:rPr lang="en-US" dirty="0" smtClean="0"/>
              <a:t> - Use </a:t>
            </a:r>
            <a:r>
              <a:rPr lang="en-US" dirty="0" smtClean="0"/>
              <a:t>absorption maps (Besancon </a:t>
            </a:r>
            <a:r>
              <a:rPr lang="en-US" dirty="0" smtClean="0"/>
              <a:t>model)</a:t>
            </a:r>
          </a:p>
          <a:p>
            <a:pPr>
              <a:buNone/>
            </a:pPr>
            <a:r>
              <a:rPr lang="en-US" dirty="0" smtClean="0"/>
              <a:t> - Include observations </a:t>
            </a:r>
            <a:r>
              <a:rPr lang="en-US" dirty="0" smtClean="0"/>
              <a:t>towards Galactic center</a:t>
            </a:r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13th Gravitational Microlensing Workshop-January 2009 -Paris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0"/>
            <a:ext cx="7086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EROS Seven Season Result (</a:t>
            </a:r>
            <a:r>
              <a:rPr lang="en-US" sz="2800" dirty="0" smtClean="0">
                <a:hlinkClick r:id="rId4" tooltip="Abstract"/>
              </a:rPr>
              <a:t>arXiv:0901.1325</a:t>
            </a:r>
            <a:r>
              <a:rPr lang="en-US" sz="2800" dirty="0" smtClean="0"/>
              <a:t> ) :</a:t>
            </a:r>
          </a:p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13th Gravitational Microlensing Workshop-January 2009 -Paris</a:t>
            </a:r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447800" y="3124200"/>
            <a:ext cx="6705600" cy="3200400"/>
            <a:chOff x="1447800" y="3124201"/>
            <a:chExt cx="6400800" cy="2634303"/>
          </a:xfrm>
        </p:grpSpPr>
        <p:sp>
          <p:nvSpPr>
            <p:cNvPr id="3" name="TextBox 2"/>
            <p:cNvSpPr txBox="1"/>
            <p:nvPr/>
          </p:nvSpPr>
          <p:spPr>
            <a:xfrm>
              <a:off x="1447800" y="3124201"/>
              <a:ext cx="6400800" cy="2634303"/>
            </a:xfrm>
            <a:prstGeom prst="rect">
              <a:avLst/>
            </a:prstGeom>
          </p:spPr>
          <p:style>
            <a:lnRef idx="1">
              <a:schemeClr val="accent2"/>
            </a:lnRef>
            <a:fillRef idx="1001">
              <a:schemeClr val="lt1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marL="342900" indent="-342900"/>
              <a:r>
                <a:rPr lang="en-US" dirty="0" smtClean="0"/>
                <a:t>12.9 Million stars monitored in 4 directions of spiral arms </a:t>
              </a:r>
            </a:p>
            <a:p>
              <a:pPr marL="342900" indent="-342900"/>
              <a:r>
                <a:rPr lang="en-US" dirty="0" smtClean="0"/>
                <a:t>27 </a:t>
              </a:r>
              <a:r>
                <a:rPr lang="en-US" dirty="0"/>
                <a:t>microlensing </a:t>
              </a:r>
              <a:r>
                <a:rPr lang="en-US" dirty="0" smtClean="0"/>
                <a:t>candidates</a:t>
              </a:r>
            </a:p>
            <a:p>
              <a:pPr marL="342900" indent="-342900"/>
              <a:r>
                <a:rPr lang="el-GR" dirty="0" smtClean="0">
                  <a:latin typeface="Times New Roman"/>
                  <a:cs typeface="Times New Roman"/>
                </a:rPr>
                <a:t>τ</a:t>
              </a:r>
              <a:r>
                <a:rPr lang="en-US" dirty="0" smtClean="0">
                  <a:latin typeface="Times New Roman"/>
                  <a:cs typeface="Times New Roman"/>
                </a:rPr>
                <a:t> </a:t>
              </a:r>
              <a:r>
                <a:rPr lang="en-US" dirty="0" smtClean="0"/>
                <a:t> estimated from </a:t>
              </a:r>
              <a:r>
                <a:rPr lang="en-US" dirty="0"/>
                <a:t>the 22 </a:t>
              </a:r>
              <a:r>
                <a:rPr lang="en-US" dirty="0" smtClean="0"/>
                <a:t>best events (u0&lt;0.7)</a:t>
              </a:r>
            </a:p>
            <a:p>
              <a:pPr marL="342900" indent="-342900"/>
              <a:r>
                <a:rPr lang="en-US" dirty="0" smtClean="0"/>
                <a:t>Distance distribution of source stars wide and poorly known</a:t>
              </a:r>
              <a:br>
                <a:rPr lang="en-US" dirty="0" smtClean="0"/>
              </a:br>
              <a:r>
                <a:rPr lang="en-US" dirty="0" smtClean="0"/>
                <a:t>-&gt; Catalog optical depth</a:t>
              </a:r>
            </a:p>
            <a:p>
              <a:pPr marL="342900" indent="-342900"/>
              <a:endParaRPr lang="en-US" dirty="0" smtClean="0"/>
            </a:p>
            <a:p>
              <a:pPr marL="342900" indent="-342900"/>
              <a:r>
                <a:rPr lang="en-US" dirty="0" smtClean="0"/>
                <a:t>EROS  catalog almost </a:t>
              </a:r>
              <a:r>
                <a:rPr lang="en-US" dirty="0"/>
                <a:t>complete </a:t>
              </a:r>
              <a:r>
                <a:rPr lang="en-US" dirty="0" smtClean="0"/>
                <a:t>for               </a:t>
              </a:r>
              <a:r>
                <a:rPr lang="en-US" dirty="0"/>
                <a:t/>
              </a:r>
              <a:br>
                <a:rPr lang="en-US" dirty="0"/>
              </a:br>
              <a:r>
                <a:rPr lang="en-US" dirty="0" smtClean="0"/>
                <a:t>-&gt; Corresponding optical depth</a:t>
              </a:r>
              <a:br>
                <a:rPr lang="en-US" dirty="0" smtClean="0"/>
              </a:br>
              <a:endParaRPr lang="en-US" dirty="0" smtClean="0"/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/>
          </p:nvGraphicFramePr>
          <p:xfrm>
            <a:off x="3847202" y="4441353"/>
            <a:ext cx="1382889" cy="304800"/>
          </p:xfrm>
          <a:graphic>
            <a:graphicData uri="http://schemas.openxmlformats.org/presentationml/2006/ole">
              <p:oleObj spid="_x0000_s1028" name="Equation" r:id="rId5" imgW="888840" imgH="203040" progId="Equation.3">
                <p:embed/>
              </p:oleObj>
            </a:graphicData>
          </a:graphic>
        </p:graphicFrame>
        <p:graphicFrame>
          <p:nvGraphicFramePr>
            <p:cNvPr id="1029" name="Object 5"/>
            <p:cNvGraphicFramePr>
              <a:graphicFrameLocks noChangeAspect="1"/>
            </p:cNvGraphicFramePr>
            <p:nvPr/>
          </p:nvGraphicFramePr>
          <p:xfrm>
            <a:off x="3736622" y="5381640"/>
            <a:ext cx="1382889" cy="304800"/>
          </p:xfrm>
          <a:graphic>
            <a:graphicData uri="http://schemas.openxmlformats.org/presentationml/2006/ole">
              <p:oleObj spid="_x0000_s1029" name="Equation" r:id="rId6" imgW="888840" imgH="203040" progId="Equation.3">
                <p:embed/>
              </p:oleObj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/>
          </p:nvGraphicFramePr>
          <p:xfrm>
            <a:off x="4801928" y="4754960"/>
            <a:ext cx="937318" cy="346152"/>
          </p:xfrm>
          <a:graphic>
            <a:graphicData uri="http://schemas.openxmlformats.org/presentationml/2006/ole">
              <p:oleObj spid="_x0000_s1030" name="Equation" r:id="rId7" imgW="596880" imgH="228600" progId="Equation.3">
                <p:embed/>
              </p:oleObj>
            </a:graphicData>
          </a:graphic>
        </p:graphicFrame>
      </p:grpSp>
      <p:pic>
        <p:nvPicPr>
          <p:cNvPr id="11" name="Picture 4" descr="new7an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0" y="609600"/>
            <a:ext cx="6019800" cy="2192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13th Gravitational Microlensing Workshop-January 2009 -Paris</a:t>
            </a:r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219200"/>
            <a:ext cx="5638800" cy="5178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90600" y="9144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Optical Depth </a:t>
            </a:r>
            <a:r>
              <a:rPr lang="en-US" dirty="0" smtClean="0"/>
              <a:t>assuming source </a:t>
            </a:r>
            <a:r>
              <a:rPr lang="en-US" dirty="0" smtClean="0"/>
              <a:t>at a given distance from the observer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Procedure</a:t>
            </a:r>
            <a:br>
              <a:rPr lang="en-US" sz="4800" dirty="0" smtClean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13th Gravitational Microlensing Workshop-January 2009 -Paris</a:t>
            </a:r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6629400" y="2362200"/>
            <a:ext cx="2057400" cy="1143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EROS efficiencies 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7467600" y="3581400"/>
            <a:ext cx="304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3222" indent="-514350">
              <a:buFont typeface="+mj-lt"/>
              <a:buAutoNum type="arabicPeriod"/>
            </a:pPr>
            <a:endParaRPr lang="en-US" dirty="0" smtClean="0"/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Double Exponential model for disk plus bar  with bar-inclination and dust abundance to be fitted.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/>
              <a:t>Chabrier</a:t>
            </a:r>
            <a:r>
              <a:rPr lang="en-US" dirty="0" smtClean="0"/>
              <a:t> (2004) IMF 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/>
              <a:t>Hipparcos</a:t>
            </a:r>
            <a:r>
              <a:rPr lang="en-US" dirty="0" smtClean="0"/>
              <a:t> data  to determine the local CM diagram.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Extinction model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13th Gravitational Microlensing Workshop-January 2009 -Paris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4267200"/>
            <a:ext cx="660861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Galactic Model (1)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13th Gravitational Microlensing Workshop-January 2009 -Paris</a:t>
            </a:r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667000"/>
            <a:ext cx="627977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971800" y="22098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Disk Model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29000" y="35814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Bulge Model</a:t>
            </a:r>
            <a:endParaRPr lang="en-US" dirty="0"/>
          </a:p>
        </p:txBody>
      </p:sp>
      <p:cxnSp>
        <p:nvCxnSpPr>
          <p:cNvPr id="22" name="Straight Connector 21"/>
          <p:cNvCxnSpPr>
            <a:endCxn id="18" idx="4"/>
          </p:cNvCxnSpPr>
          <p:nvPr/>
        </p:nvCxnSpPr>
        <p:spPr>
          <a:xfrm rot="16200000" flipH="1">
            <a:off x="5411893" y="5637106"/>
            <a:ext cx="152400" cy="3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Galactic Model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>
                <a:latin typeface="Times New Roman"/>
                <a:cs typeface="Times New Roman"/>
              </a:rPr>
              <a:t>Light absorption proportional to H column density</a:t>
            </a:r>
          </a:p>
          <a:p>
            <a:pPr>
              <a:buNone/>
            </a:pPr>
            <a:endParaRPr lang="en-US" sz="2800" dirty="0" smtClean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800" dirty="0" smtClean="0">
                <a:latin typeface="Times New Roman"/>
                <a:cs typeface="Times New Roman"/>
              </a:rPr>
              <a:t>               will be fitted.</a:t>
            </a:r>
          </a:p>
          <a:p>
            <a:pPr>
              <a:buNone/>
            </a:pPr>
            <a:endParaRPr lang="en-US" sz="2800" dirty="0" smtClean="0">
              <a:latin typeface="Times New Roman"/>
              <a:cs typeface="Times New Roman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l-GR" dirty="0" smtClean="0">
                <a:latin typeface="Times New Roman"/>
                <a:cs typeface="Times New Roman"/>
              </a:rPr>
              <a:t>φ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could be fitted.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13th Gravitational Microlensing Workshop-January 2009 -Paris</a:t>
            </a:r>
            <a:endParaRPr lang="en-US"/>
          </a:p>
        </p:txBody>
      </p:sp>
      <p:grpSp>
        <p:nvGrpSpPr>
          <p:cNvPr id="5" name="Group 18"/>
          <p:cNvGrpSpPr/>
          <p:nvPr/>
        </p:nvGrpSpPr>
        <p:grpSpPr>
          <a:xfrm>
            <a:off x="3886200" y="2667000"/>
            <a:ext cx="4587240" cy="3352800"/>
            <a:chOff x="1600200" y="2667000"/>
            <a:chExt cx="4587240" cy="3352800"/>
          </a:xfrm>
        </p:grpSpPr>
        <p:sp>
          <p:nvSpPr>
            <p:cNvPr id="6" name="Oval 5"/>
            <p:cNvSpPr/>
            <p:nvPr/>
          </p:nvSpPr>
          <p:spPr>
            <a:xfrm>
              <a:off x="2880360" y="2667000"/>
              <a:ext cx="3307080" cy="3352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343400" y="4073013"/>
              <a:ext cx="426720" cy="4326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1260000" flipH="1">
              <a:off x="4448828" y="3329163"/>
              <a:ext cx="118304" cy="194678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rot="120000" flipV="1">
              <a:off x="1600200" y="4181168"/>
              <a:ext cx="4480560" cy="21631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7086600" y="3505200"/>
            <a:ext cx="746760" cy="917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>
                <a:latin typeface="Times New Roman"/>
                <a:cs typeface="Times New Roman"/>
              </a:rPr>
              <a:t>φ</a:t>
            </a:r>
            <a:endParaRPr lang="en-US" sz="3600" dirty="0"/>
          </a:p>
        </p:txBody>
      </p:sp>
      <p:sp>
        <p:nvSpPr>
          <p:cNvPr id="11" name="Smiley Face 10"/>
          <p:cNvSpPr/>
          <p:nvPr/>
        </p:nvSpPr>
        <p:spPr>
          <a:xfrm>
            <a:off x="8229600" y="3962400"/>
            <a:ext cx="426720" cy="432619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429000"/>
            <a:ext cx="348863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114800"/>
            <a:ext cx="3276600" cy="60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57200" y="2379663"/>
          <a:ext cx="1447800" cy="1165225"/>
        </p:xfrm>
        <a:graphic>
          <a:graphicData uri="http://schemas.openxmlformats.org/presentationml/2006/ole">
            <p:oleObj spid="_x0000_s4100" name="Equation" r:id="rId5" imgW="520560" imgH="419040" progId="Equation.3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Stellar Mass function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13th Gravitational Microlensing Workshop-January 2009 -Paris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04800" y="3048000"/>
            <a:ext cx="4191000" cy="2438400"/>
            <a:chOff x="838200" y="2057400"/>
            <a:chExt cx="7521575" cy="350520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38200" y="2057400"/>
              <a:ext cx="7521575" cy="350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7772400" y="4724400"/>
              <a:ext cx="5334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      </a:t>
              </a:r>
            </a:p>
            <a:p>
              <a:endParaRPr lang="en-US" dirty="0"/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514600"/>
            <a:ext cx="4288162" cy="387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Hipparcos</a:t>
            </a:r>
            <a:r>
              <a:rPr lang="en-US" dirty="0" smtClean="0"/>
              <a:t> Data ~ 120,000 star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13th Gravitational Microlensing Workshop-January 2009 -Paris</a:t>
            </a:r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590800"/>
            <a:ext cx="3291468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81000" y="20574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Hipparcos</a:t>
            </a:r>
            <a:r>
              <a:rPr lang="en-US" dirty="0" smtClean="0"/>
              <a:t>  CM diagram </a:t>
            </a:r>
            <a:br>
              <a:rPr lang="en-US" dirty="0" smtClean="0"/>
            </a:br>
            <a:r>
              <a:rPr lang="en-US" dirty="0" smtClean="0"/>
              <a:t>red = stars &lt;50 pc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95800" y="21336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Isotropy of stars within 50 pc </a:t>
            </a:r>
            <a:endParaRPr lang="en-US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590800"/>
            <a:ext cx="266302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Arrow Connector 12"/>
          <p:cNvCxnSpPr/>
          <p:nvPr/>
        </p:nvCxnSpPr>
        <p:spPr>
          <a:xfrm flipV="1">
            <a:off x="5181600" y="3505200"/>
            <a:ext cx="1143000" cy="838200"/>
          </a:xfrm>
          <a:prstGeom prst="straightConnector1">
            <a:avLst/>
          </a:prstGeom>
          <a:ln w="38100"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86200" y="42672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Hyades </a:t>
            </a:r>
            <a:br>
              <a:rPr lang="en-US" dirty="0" smtClean="0"/>
            </a:br>
            <a:r>
              <a:rPr lang="en-US" dirty="0" smtClean="0"/>
              <a:t>open cluster 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629</TotalTime>
  <Words>483</Words>
  <Application>Microsoft Office PowerPoint</Application>
  <PresentationFormat>On-screen Show (4:3)</PresentationFormat>
  <Paragraphs>95</Paragraphs>
  <Slides>15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Module</vt:lpstr>
      <vt:lpstr>Equation</vt:lpstr>
      <vt:lpstr>Interpretation of EROS Microlensing Data toward Spiral Arms</vt:lpstr>
      <vt:lpstr>Slide 2</vt:lpstr>
      <vt:lpstr>Slide 3</vt:lpstr>
      <vt:lpstr>Procedure </vt:lpstr>
      <vt:lpstr>Model</vt:lpstr>
      <vt:lpstr>Galactic Model (1)</vt:lpstr>
      <vt:lpstr>Galactic Model (2)</vt:lpstr>
      <vt:lpstr>Stellar Mass function</vt:lpstr>
      <vt:lpstr>Hipparcos Data ~ 120,000 star</vt:lpstr>
      <vt:lpstr>Debiased local CM distribution</vt:lpstr>
      <vt:lpstr>Star Detection Efficiency</vt:lpstr>
      <vt:lpstr>Synthesized CMD toward γ sct</vt:lpstr>
      <vt:lpstr>Optical Depth predictions</vt:lpstr>
      <vt:lpstr>Fitting model with EROS data</vt:lpstr>
      <vt:lpstr>Perspectives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Interpretation of EROS Microlensing Data towards Spiral Arms</dc:title>
  <dc:creator> </dc:creator>
  <cp:lastModifiedBy> </cp:lastModifiedBy>
  <cp:revision>153</cp:revision>
  <dcterms:created xsi:type="dcterms:W3CDTF">2008-09-04T09:28:53Z</dcterms:created>
  <dcterms:modified xsi:type="dcterms:W3CDTF">2008-09-04T10:09:37Z</dcterms:modified>
</cp:coreProperties>
</file>